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8" r:id="rId10"/>
    <p:sldId id="270" r:id="rId11"/>
    <p:sldId id="269" r:id="rId12"/>
    <p:sldId id="261" r:id="rId13"/>
    <p:sldId id="271" r:id="rId14"/>
    <p:sldId id="273"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302623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6859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1097F-3A94-4D06-A8F1-295E494C1B46}"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3697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611190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1097F-3A94-4D06-A8F1-295E494C1B46}"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936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2503410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3439738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229077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120929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AD5F01-99F5-4996-AC57-011DD0DA6FCA}"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269945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80559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6AD5F01-99F5-4996-AC57-011DD0DA6FCA}" type="datetimeFigureOut">
              <a:rPr lang="ru-RU" smtClean="0"/>
              <a:t>17.11.2020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22428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6AD5F01-99F5-4996-AC57-011DD0DA6FCA}" type="datetimeFigureOut">
              <a:rPr lang="ru-RU" smtClean="0"/>
              <a:t>17.11.2020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209499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D5F01-99F5-4996-AC57-011DD0DA6FCA}" type="datetimeFigureOut">
              <a:rPr lang="ru-RU" smtClean="0"/>
              <a:t>17.11.2020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335868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14933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AD5F01-99F5-4996-AC57-011DD0DA6FCA}"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31097F-3A94-4D06-A8F1-295E494C1B46}" type="slidenum">
              <a:rPr lang="ru-RU" smtClean="0"/>
              <a:t>‹#›</a:t>
            </a:fld>
            <a:endParaRPr lang="ru-RU"/>
          </a:p>
        </p:txBody>
      </p:sp>
    </p:spTree>
    <p:extLst>
      <p:ext uri="{BB962C8B-B14F-4D97-AF65-F5344CB8AC3E}">
        <p14:creationId xmlns:p14="http://schemas.microsoft.com/office/powerpoint/2010/main" val="302088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AD5F01-99F5-4996-AC57-011DD0DA6FCA}" type="datetimeFigureOut">
              <a:rPr lang="ru-RU" smtClean="0"/>
              <a:t>17.11.2020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31097F-3A94-4D06-A8F1-295E494C1B46}" type="slidenum">
              <a:rPr lang="ru-RU" smtClean="0"/>
              <a:t>‹#›</a:t>
            </a:fld>
            <a:endParaRPr lang="ru-RU"/>
          </a:p>
        </p:txBody>
      </p:sp>
    </p:spTree>
    <p:extLst>
      <p:ext uri="{BB962C8B-B14F-4D97-AF65-F5344CB8AC3E}">
        <p14:creationId xmlns:p14="http://schemas.microsoft.com/office/powerpoint/2010/main" val="73999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u.wikipedia.org/wiki/%D0%9B%D0%B0%D1%82%D0%B8%D0%BD%D1%81%D0%BA%D0%B8%D0%B9_%D1%8F%D0%B7%D1%8B%D0%B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400" b="1" dirty="0"/>
              <a:t>Историко-философский анализ общественной деятельности </a:t>
            </a:r>
            <a:r>
              <a:rPr lang="ru-RU" sz="4400" b="1" dirty="0" smtClean="0"/>
              <a:t>В.А</a:t>
            </a:r>
            <a:r>
              <a:rPr lang="ru-RU" sz="4400" b="1" dirty="0"/>
              <a:t>. Соллогуба как </a:t>
            </a:r>
            <a:r>
              <a:rPr lang="ru-RU" sz="4400" b="1" dirty="0" err="1"/>
              <a:t>пенолога</a:t>
            </a:r>
            <a:r>
              <a:rPr lang="ru-RU" sz="4400" b="1" dirty="0"/>
              <a:t/>
            </a:r>
            <a:br>
              <a:rPr lang="ru-RU" sz="4400" b="1" dirty="0"/>
            </a:br>
            <a:endParaRPr lang="ru-RU" sz="4400" b="1" dirty="0"/>
          </a:p>
        </p:txBody>
      </p:sp>
      <p:sp>
        <p:nvSpPr>
          <p:cNvPr id="3" name="Подзаголовок 2"/>
          <p:cNvSpPr>
            <a:spLocks noGrp="1"/>
          </p:cNvSpPr>
          <p:nvPr>
            <p:ph type="subTitle" idx="1"/>
          </p:nvPr>
        </p:nvSpPr>
        <p:spPr/>
        <p:txBody>
          <a:bodyPr>
            <a:normAutofit fontScale="62500" lnSpcReduction="20000"/>
          </a:bodyPr>
          <a:lstStyle/>
          <a:p>
            <a:r>
              <a:rPr lang="ru-RU" sz="3200" dirty="0" smtClean="0"/>
              <a:t>Пирогов А.А.</a:t>
            </a:r>
          </a:p>
          <a:p>
            <a:r>
              <a:rPr lang="ru-RU" sz="3200" dirty="0" smtClean="0"/>
              <a:t>СПбГУ</a:t>
            </a:r>
          </a:p>
          <a:p>
            <a:r>
              <a:rPr lang="ru-RU" sz="3200" dirty="0" smtClean="0"/>
              <a:t>2020</a:t>
            </a:r>
            <a:endParaRPr lang="ru-RU" sz="3200" dirty="0"/>
          </a:p>
        </p:txBody>
      </p:sp>
    </p:spTree>
    <p:extLst>
      <p:ext uri="{BB962C8B-B14F-4D97-AF65-F5344CB8AC3E}">
        <p14:creationId xmlns:p14="http://schemas.microsoft.com/office/powerpoint/2010/main" val="4240602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Критика евро-американского пенитенциарного эксперимента</a:t>
            </a:r>
            <a:endParaRPr lang="ru-RU" b="1" dirty="0"/>
          </a:p>
        </p:txBody>
      </p:sp>
      <p:sp>
        <p:nvSpPr>
          <p:cNvPr id="3" name="Объект 2"/>
          <p:cNvSpPr>
            <a:spLocks noGrp="1"/>
          </p:cNvSpPr>
          <p:nvPr>
            <p:ph idx="1"/>
          </p:nvPr>
        </p:nvSpPr>
        <p:spPr/>
        <p:txBody>
          <a:bodyPr>
            <a:normAutofit/>
          </a:bodyPr>
          <a:lstStyle/>
          <a:p>
            <a:pPr algn="just"/>
            <a:r>
              <a:rPr lang="ru-RU" dirty="0"/>
              <a:t>с</a:t>
            </a:r>
            <a:r>
              <a:rPr lang="ru-RU" dirty="0" smtClean="0"/>
              <a:t>кептично </a:t>
            </a:r>
            <a:r>
              <a:rPr lang="ru-RU" dirty="0"/>
              <a:t>смотрит на опыт </a:t>
            </a:r>
            <a:r>
              <a:rPr lang="ru-RU" dirty="0" smtClean="0"/>
              <a:t>слепого перенесения </a:t>
            </a:r>
            <a:r>
              <a:rPr lang="ru-RU" dirty="0"/>
              <a:t>европейских и американских моделей исправления на российскую </a:t>
            </a:r>
            <a:r>
              <a:rPr lang="ru-RU" dirty="0" smtClean="0"/>
              <a:t>почву;</a:t>
            </a:r>
          </a:p>
          <a:p>
            <a:pPr algn="just"/>
            <a:r>
              <a:rPr lang="ru-RU" dirty="0"/>
              <a:t>у</a:t>
            </a:r>
            <a:r>
              <a:rPr lang="ru-RU" dirty="0" smtClean="0"/>
              <a:t>беждает - не опираться </a:t>
            </a:r>
            <a:r>
              <a:rPr lang="ru-RU" dirty="0"/>
              <a:t>на евро-американский эксперимент</a:t>
            </a:r>
            <a:r>
              <a:rPr lang="ru-RU" dirty="0" smtClean="0"/>
              <a:t>,</a:t>
            </a:r>
            <a:r>
              <a:rPr lang="ru-RU" dirty="0"/>
              <a:t> </a:t>
            </a:r>
            <a:r>
              <a:rPr lang="ru-RU" dirty="0" smtClean="0"/>
              <a:t>не копировать </a:t>
            </a:r>
            <a:r>
              <a:rPr lang="ru-RU" dirty="0" err="1" smtClean="0"/>
              <a:t>оборнскую</a:t>
            </a:r>
            <a:r>
              <a:rPr lang="ru-RU" dirty="0" smtClean="0"/>
              <a:t> </a:t>
            </a:r>
            <a:r>
              <a:rPr lang="ru-RU" dirty="0"/>
              <a:t>систему </a:t>
            </a:r>
            <a:r>
              <a:rPr lang="ru-RU" i="1" dirty="0"/>
              <a:t>принуждения к </a:t>
            </a:r>
            <a:r>
              <a:rPr lang="ru-RU" i="1" dirty="0" smtClean="0"/>
              <a:t>добродетели;</a:t>
            </a:r>
            <a:endParaRPr lang="ru-RU" dirty="0"/>
          </a:p>
          <a:p>
            <a:pPr algn="just"/>
            <a:r>
              <a:rPr lang="ru-RU" dirty="0" smtClean="0"/>
              <a:t>искать </a:t>
            </a:r>
            <a:r>
              <a:rPr lang="ru-RU" dirty="0"/>
              <a:t>отечественных научных оснований, обращаться к собственному историческому опыту, который имел место в царствовании Екатерины </a:t>
            </a:r>
            <a:r>
              <a:rPr lang="en-US" dirty="0" smtClean="0"/>
              <a:t>II</a:t>
            </a:r>
            <a:r>
              <a:rPr lang="ru-RU" dirty="0" smtClean="0"/>
              <a:t>, которая, основала пенитенциарную науку; </a:t>
            </a:r>
          </a:p>
          <a:p>
            <a:pPr algn="just"/>
            <a:r>
              <a:rPr lang="ru-RU" dirty="0" smtClean="0"/>
              <a:t>мечтой </a:t>
            </a:r>
            <a:r>
              <a:rPr lang="ru-RU" dirty="0"/>
              <a:t>жизни Соллогуба остаётся создание идеальной российской тюрьмы, не похожей на паноптикум </a:t>
            </a:r>
            <a:r>
              <a:rPr lang="ru-RU" dirty="0" smtClean="0"/>
              <a:t>Иеремии </a:t>
            </a:r>
            <a:r>
              <a:rPr lang="ru-RU" dirty="0"/>
              <a:t>Бентама, не повторяющей </a:t>
            </a:r>
            <a:r>
              <a:rPr lang="ru-RU" dirty="0" err="1"/>
              <a:t>пенсильванские</a:t>
            </a:r>
            <a:r>
              <a:rPr lang="ru-RU" dirty="0"/>
              <a:t> пенитенциарии с их одиночным келейным </a:t>
            </a:r>
            <a:r>
              <a:rPr lang="ru-RU" dirty="0" smtClean="0"/>
              <a:t>содержанием.</a:t>
            </a:r>
            <a:endParaRPr lang="ru-RU" dirty="0"/>
          </a:p>
        </p:txBody>
      </p:sp>
    </p:spTree>
    <p:extLst>
      <p:ext uri="{BB962C8B-B14F-4D97-AF65-F5344CB8AC3E}">
        <p14:creationId xmlns:p14="http://schemas.microsoft.com/office/powerpoint/2010/main" val="599743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47490"/>
          </a:xfrm>
        </p:spPr>
        <p:txBody>
          <a:bodyPr/>
          <a:lstStyle/>
          <a:p>
            <a:pPr algn="ctr"/>
            <a:r>
              <a:rPr lang="ru-RU" b="1" dirty="0" smtClean="0"/>
              <a:t>О наказании заключённых</a:t>
            </a:r>
            <a:endParaRPr lang="ru-RU" b="1" dirty="0"/>
          </a:p>
        </p:txBody>
      </p:sp>
      <p:sp>
        <p:nvSpPr>
          <p:cNvPr id="3" name="Объект 2"/>
          <p:cNvSpPr>
            <a:spLocks noGrp="1"/>
          </p:cNvSpPr>
          <p:nvPr>
            <p:ph idx="1"/>
          </p:nvPr>
        </p:nvSpPr>
        <p:spPr>
          <a:xfrm>
            <a:off x="1282700" y="1371600"/>
            <a:ext cx="10401300" cy="5168900"/>
          </a:xfrm>
        </p:spPr>
        <p:txBody>
          <a:bodyPr>
            <a:noAutofit/>
          </a:bodyPr>
          <a:lstStyle/>
          <a:p>
            <a:pPr algn="just"/>
            <a:r>
              <a:rPr lang="ru-RU" sz="2000" dirty="0" smtClean="0"/>
              <a:t>В </a:t>
            </a:r>
            <a:r>
              <a:rPr lang="ru-RU" sz="2000" dirty="0"/>
              <a:t>вопросе применения ссылки и депортации Соллогуб </a:t>
            </a:r>
            <a:r>
              <a:rPr lang="ru-RU" sz="2000" dirty="0" smtClean="0"/>
              <a:t>занимает категоричную позицию: </a:t>
            </a:r>
            <a:r>
              <a:rPr lang="ru-RU" sz="2000" dirty="0"/>
              <a:t>«Сибирь я не понимаю. От чего не посылают Сибирских преступников в </a:t>
            </a:r>
            <a:r>
              <a:rPr lang="ru-RU" sz="2000" dirty="0" err="1"/>
              <a:t>Олонецкую</a:t>
            </a:r>
            <a:r>
              <a:rPr lang="ru-RU" sz="2000" dirty="0"/>
              <a:t> </a:t>
            </a:r>
            <a:r>
              <a:rPr lang="ru-RU" sz="2000" dirty="0" smtClean="0"/>
              <a:t>губернию».</a:t>
            </a:r>
          </a:p>
          <a:p>
            <a:pPr algn="just"/>
            <a:r>
              <a:rPr lang="ru-RU" sz="2000" dirty="0" smtClean="0"/>
              <a:t>Латинский язык выделяет </a:t>
            </a:r>
            <a:r>
              <a:rPr lang="ru-RU" sz="2000" dirty="0"/>
              <a:t>только </a:t>
            </a:r>
            <a:r>
              <a:rPr lang="ru-RU" sz="2000" i="1" dirty="0"/>
              <a:t>проступки</a:t>
            </a:r>
            <a:r>
              <a:rPr lang="ru-RU" sz="2000" dirty="0"/>
              <a:t> и </a:t>
            </a:r>
            <a:r>
              <a:rPr lang="ru-RU" sz="2000" i="1" dirty="0" smtClean="0"/>
              <a:t>преступления</a:t>
            </a:r>
            <a:r>
              <a:rPr lang="ru-RU" sz="2000" dirty="0" smtClean="0"/>
              <a:t>. </a:t>
            </a:r>
            <a:r>
              <a:rPr lang="ru-RU" sz="2000" dirty="0"/>
              <a:t>Р</a:t>
            </a:r>
            <a:r>
              <a:rPr lang="ru-RU" sz="2000" dirty="0" smtClean="0"/>
              <a:t>усский </a:t>
            </a:r>
            <a:r>
              <a:rPr lang="ru-RU" sz="2000" dirty="0"/>
              <a:t>язык делает различие между преступлением и </a:t>
            </a:r>
            <a:r>
              <a:rPr lang="ru-RU" sz="2000" dirty="0" smtClean="0"/>
              <a:t>злодеянием. </a:t>
            </a:r>
            <a:r>
              <a:rPr lang="ru-RU" sz="2000" dirty="0"/>
              <a:t>Н</a:t>
            </a:r>
            <a:r>
              <a:rPr lang="ru-RU" sz="2000" dirty="0" smtClean="0"/>
              <a:t>аказание </a:t>
            </a:r>
            <a:r>
              <a:rPr lang="ru-RU" sz="2000" dirty="0"/>
              <a:t>должно </a:t>
            </a:r>
            <a:r>
              <a:rPr lang="ru-RU" sz="2000" dirty="0" smtClean="0"/>
              <a:t>быть: </a:t>
            </a:r>
            <a:r>
              <a:rPr lang="ru-RU" sz="2000" i="1" dirty="0" smtClean="0"/>
              <a:t>внушительное </a:t>
            </a:r>
            <a:r>
              <a:rPr lang="ru-RU" sz="2000" i="1" dirty="0"/>
              <a:t>/ исправительное / карательное</a:t>
            </a:r>
            <a:r>
              <a:rPr lang="ru-RU" sz="2000" dirty="0"/>
              <a:t>, соответствующее иерархии </a:t>
            </a:r>
            <a:r>
              <a:rPr lang="ru-RU" sz="2000" i="1" dirty="0"/>
              <a:t>проступки / преступления / злодеяния</a:t>
            </a:r>
            <a:r>
              <a:rPr lang="ru-RU" sz="2000" dirty="0"/>
              <a:t>.</a:t>
            </a:r>
            <a:r>
              <a:rPr lang="ru-RU" sz="2000" i="1" dirty="0"/>
              <a:t> </a:t>
            </a:r>
            <a:endParaRPr lang="ru-RU" sz="2000" i="1" dirty="0" smtClean="0"/>
          </a:p>
          <a:p>
            <a:pPr algn="just"/>
            <a:r>
              <a:rPr lang="ru-RU" sz="2000" dirty="0" smtClean="0"/>
              <a:t>Тюрьмы </a:t>
            </a:r>
            <a:r>
              <a:rPr lang="ru-RU" sz="2000" dirty="0"/>
              <a:t>надо разделить на три степени, с отбыванием разных временных сроков от одного до пяти лет, с работами и без таковых. Работа </a:t>
            </a:r>
            <a:r>
              <a:rPr lang="ru-RU" sz="2000" dirty="0" smtClean="0"/>
              <a:t>должна </a:t>
            </a:r>
            <a:r>
              <a:rPr lang="ru-RU" sz="2000" dirty="0"/>
              <a:t>приносить не только прибыль тюрьме, но и арестанту, что является средством исправления. Удержание платы за труд может быть полным и частичным. </a:t>
            </a:r>
            <a:endParaRPr lang="ru-RU" sz="2000" dirty="0" smtClean="0"/>
          </a:p>
          <a:p>
            <a:pPr algn="just"/>
            <a:r>
              <a:rPr lang="ru-RU" sz="2000" dirty="0"/>
              <a:t>Р</a:t>
            </a:r>
            <a:r>
              <a:rPr lang="ru-RU" sz="2000" dirty="0" smtClean="0"/>
              <a:t>ешительный противник пыток. Наказание </a:t>
            </a:r>
            <a:r>
              <a:rPr lang="ru-RU" sz="2000" dirty="0"/>
              <a:t>должно не только соответствовать тяжести преступления, но не превращаться в </a:t>
            </a:r>
            <a:r>
              <a:rPr lang="ru-RU" sz="2000" dirty="0" smtClean="0"/>
              <a:t>истязание и </a:t>
            </a:r>
            <a:r>
              <a:rPr lang="ru-RU" sz="2000" dirty="0"/>
              <a:t>высылку в места максимально удалённые от места первичного проживания арестанта. </a:t>
            </a:r>
            <a:endParaRPr lang="ru-RU" sz="2000" dirty="0" smtClean="0"/>
          </a:p>
        </p:txBody>
      </p:sp>
    </p:spTree>
    <p:extLst>
      <p:ext uri="{BB962C8B-B14F-4D97-AF65-F5344CB8AC3E}">
        <p14:creationId xmlns:p14="http://schemas.microsoft.com/office/powerpoint/2010/main" val="435687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Оценка деятельности</a:t>
            </a:r>
            <a:endParaRPr lang="ru-RU" b="1" dirty="0"/>
          </a:p>
        </p:txBody>
      </p:sp>
      <p:sp>
        <p:nvSpPr>
          <p:cNvPr id="3" name="Объект 2"/>
          <p:cNvSpPr>
            <a:spLocks noGrp="1"/>
          </p:cNvSpPr>
          <p:nvPr>
            <p:ph idx="1"/>
          </p:nvPr>
        </p:nvSpPr>
        <p:spPr/>
        <p:txBody>
          <a:bodyPr>
            <a:normAutofit/>
          </a:bodyPr>
          <a:lstStyle/>
          <a:p>
            <a:pPr algn="just"/>
            <a:r>
              <a:rPr lang="ru-RU" dirty="0"/>
              <a:t>Соллогуб скептически оценивал результаты своих опытов организации тюремного труда и трудов по подготовке реформы российской пенитенциарной системы, ожидая грандиозных плодов усилий, а не только поверхностного рассмотрения высшим руководством пенитенциарной проблематики. </a:t>
            </a:r>
            <a:endParaRPr lang="ru-RU" dirty="0" smtClean="0"/>
          </a:p>
          <a:p>
            <a:pPr algn="just"/>
            <a:r>
              <a:rPr lang="ru-RU" dirty="0" smtClean="0"/>
              <a:t>Он лишь частично </a:t>
            </a:r>
            <a:r>
              <a:rPr lang="ru-RU" dirty="0"/>
              <a:t>успел обобщить свой экспериментальный опыт и сумел заложить основы отечественного </a:t>
            </a:r>
            <a:r>
              <a:rPr lang="ru-RU" dirty="0" err="1"/>
              <a:t>тюрьмоведения</a:t>
            </a:r>
            <a:r>
              <a:rPr lang="ru-RU" dirty="0"/>
              <a:t>. </a:t>
            </a:r>
            <a:endParaRPr lang="ru-RU" dirty="0" smtClean="0"/>
          </a:p>
          <a:p>
            <a:pPr algn="just"/>
            <a:r>
              <a:rPr lang="ru-RU" dirty="0" smtClean="0"/>
              <a:t>Работы автора в </a:t>
            </a:r>
            <a:r>
              <a:rPr lang="ru-RU" dirty="0"/>
              <a:t>этой области науки весьма востребованы, особенно – в свете формирования российского гражданского общества, поиска современной модели толерантности, эффективных методов исправления, целесообразности качественного труда заключённых и продолжающемся дискурсе о смертной казни.</a:t>
            </a:r>
          </a:p>
        </p:txBody>
      </p:sp>
    </p:spTree>
    <p:extLst>
      <p:ext uri="{BB962C8B-B14F-4D97-AF65-F5344CB8AC3E}">
        <p14:creationId xmlns:p14="http://schemas.microsoft.com/office/powerpoint/2010/main" val="163646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Библиография</a:t>
            </a:r>
            <a:endParaRPr lang="ru-RU" b="1" dirty="0"/>
          </a:p>
        </p:txBody>
      </p:sp>
      <p:sp>
        <p:nvSpPr>
          <p:cNvPr id="3" name="Объект 2"/>
          <p:cNvSpPr>
            <a:spLocks noGrp="1"/>
          </p:cNvSpPr>
          <p:nvPr>
            <p:ph idx="1"/>
          </p:nvPr>
        </p:nvSpPr>
        <p:spPr>
          <a:xfrm>
            <a:off x="838200" y="1397000"/>
            <a:ext cx="10515600" cy="4779963"/>
          </a:xfrm>
        </p:spPr>
        <p:txBody>
          <a:bodyPr>
            <a:normAutofit/>
          </a:bodyPr>
          <a:lstStyle/>
          <a:p>
            <a:pPr algn="just"/>
            <a:r>
              <a:rPr lang="ru-RU" dirty="0"/>
              <a:t>Соллогуб В.А. Повести. Воспоминания / Сост., вступ. ст., </a:t>
            </a:r>
            <a:r>
              <a:rPr lang="ru-RU" dirty="0" err="1"/>
              <a:t>коммент</a:t>
            </a:r>
            <a:r>
              <a:rPr lang="ru-RU" dirty="0"/>
              <a:t>. И.С. Чистовой Л.: Художественная литература, 1988. 717 с.</a:t>
            </a:r>
            <a:endParaRPr lang="ru-RU" dirty="0" smtClean="0">
              <a:effectLst/>
            </a:endParaRPr>
          </a:p>
          <a:p>
            <a:pPr algn="just"/>
            <a:r>
              <a:rPr lang="ru-RU" dirty="0" smtClean="0"/>
              <a:t>Соллогуб </a:t>
            </a:r>
            <a:r>
              <a:rPr lang="ru-RU" dirty="0"/>
              <a:t>В.А. Письма графа В.А. Соллогуба и К.К. </a:t>
            </a:r>
            <a:r>
              <a:rPr lang="ru-RU" dirty="0" err="1"/>
              <a:t>Гротта</a:t>
            </a:r>
            <a:r>
              <a:rPr lang="ru-RU" dirty="0"/>
              <a:t> к М.Н. Галкину-</a:t>
            </a:r>
            <a:r>
              <a:rPr lang="ru-RU" dirty="0" err="1"/>
              <a:t>Враскому</a:t>
            </a:r>
            <a:r>
              <a:rPr lang="ru-RU" dirty="0"/>
              <a:t>. – </a:t>
            </a:r>
            <a:r>
              <a:rPr lang="ru-RU" dirty="0" err="1"/>
              <a:t>СпБ</a:t>
            </a:r>
            <a:r>
              <a:rPr lang="ru-RU" dirty="0"/>
              <a:t>.: Сенатская типография, 1901. – 41 с.</a:t>
            </a:r>
            <a:endParaRPr lang="ru-RU" dirty="0" smtClean="0">
              <a:effectLst/>
            </a:endParaRPr>
          </a:p>
          <a:p>
            <a:pPr algn="just"/>
            <a:r>
              <a:rPr lang="en-US" dirty="0" smtClean="0"/>
              <a:t>C</a:t>
            </a:r>
            <a:r>
              <a:rPr lang="ru-RU" dirty="0" err="1"/>
              <a:t>оллогуб</a:t>
            </a:r>
            <a:r>
              <a:rPr lang="ru-RU" dirty="0"/>
              <a:t> В.А. Тарантас. Путевые впечатления. – СПб.; Издание книгопродавца Андрея Иванова, 1845. – 286 с.</a:t>
            </a:r>
            <a:endParaRPr lang="ru-RU" dirty="0" smtClean="0">
              <a:effectLst/>
            </a:endParaRPr>
          </a:p>
          <a:p>
            <a:pPr algn="just"/>
            <a:r>
              <a:rPr lang="en-US" dirty="0" smtClean="0"/>
              <a:t>C</a:t>
            </a:r>
            <a:r>
              <a:rPr lang="ru-RU" dirty="0" err="1"/>
              <a:t>оллогуб</a:t>
            </a:r>
            <a:r>
              <a:rPr lang="ru-RU" dirty="0"/>
              <a:t> </a:t>
            </a:r>
            <a:r>
              <a:rPr lang="ru-RU" dirty="0" smtClean="0"/>
              <a:t>В.А. </a:t>
            </a:r>
            <a:r>
              <a:rPr lang="ru-RU" dirty="0" err="1" smtClean="0"/>
              <a:t>Титовские</a:t>
            </a:r>
            <a:r>
              <a:rPr lang="ru-RU" dirty="0" smtClean="0"/>
              <a:t> </a:t>
            </a:r>
            <a:r>
              <a:rPr lang="ru-RU" dirty="0"/>
              <a:t>казармы. – М.: Тип. Газеты «Русский», 1867. </a:t>
            </a:r>
            <a:endParaRPr lang="ru-RU" dirty="0" smtClean="0">
              <a:effectLst/>
            </a:endParaRPr>
          </a:p>
          <a:p>
            <a:pPr algn="just"/>
            <a:r>
              <a:rPr lang="en-US" dirty="0" smtClean="0"/>
              <a:t>C</a:t>
            </a:r>
            <a:r>
              <a:rPr lang="ru-RU" dirty="0" err="1"/>
              <a:t>оллогуб</a:t>
            </a:r>
            <a:r>
              <a:rPr lang="ru-RU" dirty="0"/>
              <a:t> В.А. Об организации в России тюремного труда. – </a:t>
            </a:r>
            <a:r>
              <a:rPr lang="ru-RU" dirty="0" err="1"/>
              <a:t>СпБ</a:t>
            </a:r>
            <a:r>
              <a:rPr lang="ru-RU" dirty="0"/>
              <a:t>.: Тип. Министерства внутренних дел, 1866. – 64 с.</a:t>
            </a:r>
            <a:endParaRPr lang="ru-RU" dirty="0" smtClean="0">
              <a:effectLst/>
            </a:endParaRPr>
          </a:p>
          <a:p>
            <a:pPr algn="just"/>
            <a:r>
              <a:rPr lang="ru-RU" dirty="0" smtClean="0"/>
              <a:t>О </a:t>
            </a:r>
            <a:r>
              <a:rPr lang="ru-RU" dirty="0"/>
              <a:t>нашем исполнительном правосудии // Русский мир. 1874. № 278–281, 290–292, 301, 304, 306, 314–315, 321, 324, 326, 342, 356</a:t>
            </a:r>
            <a:r>
              <a:rPr lang="ru-RU" dirty="0" smtClean="0"/>
              <a:t>.</a:t>
            </a:r>
          </a:p>
          <a:p>
            <a:pPr algn="just"/>
            <a:r>
              <a:rPr lang="ru-RU" dirty="0"/>
              <a:t>Эрнст фон </a:t>
            </a:r>
            <a:r>
              <a:rPr lang="ru-RU" dirty="0" err="1"/>
              <a:t>Заломон</a:t>
            </a:r>
            <a:r>
              <a:rPr lang="ru-RU" dirty="0"/>
              <a:t>. Анкета. Перевод с немецкого и предисл. Л. </a:t>
            </a:r>
            <a:r>
              <a:rPr lang="ru-RU" dirty="0" err="1"/>
              <a:t>Ланника</a:t>
            </a:r>
            <a:r>
              <a:rPr lang="ru-RU" dirty="0"/>
              <a:t>. – СПб.: Владимир Даль, 2019. – 927 с.</a:t>
            </a:r>
            <a:endParaRPr lang="ru-RU" dirty="0" smtClean="0">
              <a:effectLst/>
            </a:endParaRPr>
          </a:p>
          <a:p>
            <a:endParaRPr lang="ru-RU" dirty="0"/>
          </a:p>
        </p:txBody>
      </p:sp>
    </p:spTree>
    <p:extLst>
      <p:ext uri="{BB962C8B-B14F-4D97-AF65-F5344CB8AC3E}">
        <p14:creationId xmlns:p14="http://schemas.microsoft.com/office/powerpoint/2010/main" val="200231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Библиография</a:t>
            </a:r>
            <a:endParaRPr lang="ru-RU" dirty="0"/>
          </a:p>
        </p:txBody>
      </p:sp>
      <p:sp>
        <p:nvSpPr>
          <p:cNvPr id="3" name="Объект 2"/>
          <p:cNvSpPr>
            <a:spLocks noGrp="1"/>
          </p:cNvSpPr>
          <p:nvPr>
            <p:ph idx="1"/>
          </p:nvPr>
        </p:nvSpPr>
        <p:spPr>
          <a:xfrm>
            <a:off x="2451100" y="1333500"/>
            <a:ext cx="9053512" cy="5359400"/>
          </a:xfrm>
        </p:spPr>
        <p:txBody>
          <a:bodyPr>
            <a:normAutofit/>
          </a:bodyPr>
          <a:lstStyle/>
          <a:p>
            <a:r>
              <a:rPr lang="ru-RU" dirty="0"/>
              <a:t>Галкин-</a:t>
            </a:r>
            <a:r>
              <a:rPr lang="ru-RU" dirty="0" err="1"/>
              <a:t>Враской</a:t>
            </a:r>
            <a:r>
              <a:rPr lang="ru-RU" dirty="0"/>
              <a:t> М.Н. Исправительная тюрьма в Лозанне. – </a:t>
            </a:r>
            <a:r>
              <a:rPr lang="ru-RU" dirty="0" err="1"/>
              <a:t>СпБ</a:t>
            </a:r>
            <a:r>
              <a:rPr lang="ru-RU" dirty="0"/>
              <a:t>.: Тип. Министерства внутренних Дел, 1863. – 31 с.</a:t>
            </a:r>
          </a:p>
          <a:p>
            <a:r>
              <a:rPr lang="ru-RU" dirty="0"/>
              <a:t>Галкин-</a:t>
            </a:r>
            <a:r>
              <a:rPr lang="ru-RU" dirty="0" err="1"/>
              <a:t>Враской</a:t>
            </a:r>
            <a:r>
              <a:rPr lang="ru-RU" dirty="0"/>
              <a:t> М.Н. Материалы к изучению тюремного вопроса – </a:t>
            </a:r>
            <a:r>
              <a:rPr lang="ru-RU" dirty="0" err="1"/>
              <a:t>СпБ</a:t>
            </a:r>
            <a:r>
              <a:rPr lang="ru-RU" dirty="0"/>
              <a:t>.: Тип. Министерства внутренних Дел, 1868</a:t>
            </a:r>
          </a:p>
          <a:p>
            <a:r>
              <a:rPr lang="ru-RU" dirty="0"/>
              <a:t>Пирогов А.А. Социальные реформы или душеспасительный пиетизм? Научный опыт В.А. Соллогуба как </a:t>
            </a:r>
            <a:r>
              <a:rPr lang="ru-RU" dirty="0" err="1"/>
              <a:t>тюрьмоведа</a:t>
            </a:r>
            <a:r>
              <a:rPr lang="ru-RU" dirty="0"/>
              <a:t> // Научное мнение, 2020. – № 5. – С. 40–46. </a:t>
            </a:r>
          </a:p>
          <a:p>
            <a:r>
              <a:rPr lang="ru-RU" dirty="0"/>
              <a:t>Пирогов А.А. Толерантность и конфликт в условиях межрелигиозного пенитенциарного взаимодействия // </a:t>
            </a:r>
            <a:r>
              <a:rPr lang="ru-RU" dirty="0" err="1"/>
              <a:t>Конфликтология</a:t>
            </a:r>
            <a:r>
              <a:rPr lang="ru-RU" dirty="0"/>
              <a:t>, 2020. – № 15 (1). – С. 132–143. </a:t>
            </a:r>
          </a:p>
          <a:p>
            <a:r>
              <a:rPr lang="ru-RU" dirty="0"/>
              <a:t>Пирогов А.А. Трансформация понятия благотворительности в условиях </a:t>
            </a:r>
            <a:r>
              <a:rPr lang="ru-RU" dirty="0" err="1"/>
              <a:t>постинформационного</a:t>
            </a:r>
            <a:r>
              <a:rPr lang="ru-RU" dirty="0"/>
              <a:t> общества // Философская аналитика цифровой эпохи: сб. науч. статей / отв. ред. Л.В. </a:t>
            </a:r>
            <a:r>
              <a:rPr lang="ru-RU" dirty="0" err="1"/>
              <a:t>Шиповалова</a:t>
            </a:r>
            <a:r>
              <a:rPr lang="ru-RU" dirty="0"/>
              <a:t>, С.И. Дудник. – СПб.: Изд-во С.-</a:t>
            </a:r>
            <a:r>
              <a:rPr lang="ru-RU" dirty="0" err="1"/>
              <a:t>Петерб</a:t>
            </a:r>
            <a:r>
              <a:rPr lang="ru-RU" dirty="0"/>
              <a:t>. ун-та, 2020. – 252–269.</a:t>
            </a:r>
          </a:p>
          <a:p>
            <a:endParaRPr lang="ru-RU" sz="2000" dirty="0"/>
          </a:p>
        </p:txBody>
      </p:sp>
    </p:spTree>
    <p:extLst>
      <p:ext uri="{BB962C8B-B14F-4D97-AF65-F5344CB8AC3E}">
        <p14:creationId xmlns:p14="http://schemas.microsoft.com/office/powerpoint/2010/main" val="3424975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476501" y="2374900"/>
            <a:ext cx="9028112" cy="2402481"/>
          </a:xfrm>
        </p:spPr>
        <p:txBody>
          <a:bodyPr>
            <a:normAutofit fontScale="90000"/>
          </a:bodyPr>
          <a:lstStyle/>
          <a:p>
            <a:r>
              <a:rPr lang="ru-RU" sz="4400" b="1" dirty="0" smtClean="0"/>
              <a:t/>
            </a:r>
            <a:br>
              <a:rPr lang="ru-RU" sz="4400" b="1" dirty="0" smtClean="0"/>
            </a:br>
            <a:r>
              <a:rPr lang="ru-RU" sz="4400" b="1" dirty="0"/>
              <a:t/>
            </a:r>
            <a:br>
              <a:rPr lang="ru-RU" sz="4400" b="1" dirty="0"/>
            </a:br>
            <a:r>
              <a:rPr lang="ru-RU" sz="4400" b="1" dirty="0" smtClean="0"/>
              <a:t/>
            </a:r>
            <a:br>
              <a:rPr lang="ru-RU" sz="4400" b="1" dirty="0" smtClean="0"/>
            </a:br>
            <a:r>
              <a:rPr lang="ru-RU" sz="4400" dirty="0" smtClean="0">
                <a:latin typeface="+mn-lt"/>
              </a:rPr>
              <a:t>Историко-философский анализ общественной деятельности </a:t>
            </a:r>
            <a:br>
              <a:rPr lang="ru-RU" sz="4400" dirty="0" smtClean="0">
                <a:latin typeface="+mn-lt"/>
              </a:rPr>
            </a:br>
            <a:r>
              <a:rPr lang="ru-RU" sz="4400" dirty="0" smtClean="0">
                <a:latin typeface="+mn-lt"/>
              </a:rPr>
              <a:t>В.А. Соллогуба как </a:t>
            </a:r>
            <a:r>
              <a:rPr lang="ru-RU" sz="4400" dirty="0" err="1" smtClean="0">
                <a:latin typeface="+mn-lt"/>
              </a:rPr>
              <a:t>пенолога</a:t>
            </a:r>
            <a:r>
              <a:rPr lang="ru-RU" sz="4400" dirty="0" smtClean="0">
                <a:latin typeface="+mn-lt"/>
              </a:rPr>
              <a:t/>
            </a:r>
            <a:br>
              <a:rPr lang="ru-RU" sz="4400" dirty="0" smtClean="0">
                <a:latin typeface="+mn-lt"/>
              </a:rPr>
            </a:br>
            <a:endParaRPr lang="ru-RU" sz="4400" dirty="0">
              <a:latin typeface="+mn-lt"/>
            </a:endParaRPr>
          </a:p>
        </p:txBody>
      </p:sp>
      <p:sp>
        <p:nvSpPr>
          <p:cNvPr id="5" name="Подзаголовок 4"/>
          <p:cNvSpPr>
            <a:spLocks noGrp="1"/>
          </p:cNvSpPr>
          <p:nvPr>
            <p:ph type="subTitle" idx="1"/>
          </p:nvPr>
        </p:nvSpPr>
        <p:spPr>
          <a:xfrm>
            <a:off x="2476500" y="4902200"/>
            <a:ext cx="8191499" cy="355600"/>
          </a:xfrm>
        </p:spPr>
        <p:txBody>
          <a:bodyPr>
            <a:normAutofit fontScale="25000" lnSpcReduction="20000"/>
          </a:bodyPr>
          <a:lstStyle/>
          <a:p>
            <a:r>
              <a:rPr lang="ru-RU" sz="7300" b="1" dirty="0">
                <a:solidFill>
                  <a:schemeClr val="accent4"/>
                </a:solidFill>
              </a:rPr>
              <a:t>Благодарю за внимание!</a:t>
            </a:r>
          </a:p>
          <a:p>
            <a:endParaRPr lang="ru-RU" b="1" dirty="0" smtClean="0"/>
          </a:p>
          <a:p>
            <a:r>
              <a:rPr lang="ru-RU" sz="7200" b="1" dirty="0" smtClean="0"/>
              <a:t>Пирогов А.А.</a:t>
            </a:r>
          </a:p>
          <a:p>
            <a:r>
              <a:rPr lang="en-US" sz="7200" b="1" dirty="0"/>
              <a:t>alekseipirogov69@mail.ru</a:t>
            </a:r>
            <a:endParaRPr lang="ru-RU" sz="7200" b="1" dirty="0"/>
          </a:p>
        </p:txBody>
      </p:sp>
    </p:spTree>
    <p:extLst>
      <p:ext uri="{BB962C8B-B14F-4D97-AF65-F5344CB8AC3E}">
        <p14:creationId xmlns:p14="http://schemas.microsoft.com/office/powerpoint/2010/main" val="130816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Научный опыт В.А. Соллогуба как </a:t>
            </a:r>
            <a:r>
              <a:rPr lang="ru-RU" b="1" dirty="0" err="1"/>
              <a:t>пенолога</a:t>
            </a:r>
            <a:r>
              <a:rPr lang="ru-RU" dirty="0" smtClean="0">
                <a:effectLst/>
              </a:rPr>
              <a:t/>
            </a:r>
            <a:br>
              <a:rPr lang="ru-RU" dirty="0" smtClean="0">
                <a:effectLst/>
              </a:rPr>
            </a:br>
            <a:endParaRPr lang="ru-RU" dirty="0"/>
          </a:p>
        </p:txBody>
      </p:sp>
      <p:sp>
        <p:nvSpPr>
          <p:cNvPr id="3" name="Объект 2"/>
          <p:cNvSpPr>
            <a:spLocks noGrp="1"/>
          </p:cNvSpPr>
          <p:nvPr>
            <p:ph idx="1"/>
          </p:nvPr>
        </p:nvSpPr>
        <p:spPr/>
        <p:txBody>
          <a:bodyPr/>
          <a:lstStyle/>
          <a:p>
            <a:pPr algn="just"/>
            <a:r>
              <a:rPr lang="ru-RU" dirty="0" smtClean="0"/>
              <a:t>Отечественный литератор, общественный деятель и </a:t>
            </a:r>
            <a:r>
              <a:rPr lang="ru-RU" dirty="0" err="1" smtClean="0"/>
              <a:t>пенолог</a:t>
            </a:r>
            <a:r>
              <a:rPr lang="ru-RU" dirty="0" smtClean="0"/>
              <a:t> (</a:t>
            </a:r>
            <a:r>
              <a:rPr lang="ru-RU" dirty="0" err="1" smtClean="0"/>
              <a:t>тюрьмовед</a:t>
            </a:r>
            <a:r>
              <a:rPr lang="ru-RU" dirty="0" smtClean="0"/>
              <a:t>) граф В.А. Соллогуб (1813-1882), занимался исследованием российской пенитенциарной системы с целью её дальнейшего эффективного государственного реформирования.</a:t>
            </a:r>
          </a:p>
          <a:p>
            <a:pPr algn="just"/>
            <a:r>
              <a:rPr lang="ru-RU" dirty="0" smtClean="0"/>
              <a:t>внёс существенный вклад в становление российской уголовно-исправительной системы, способствовал формированию её нравственных основ.</a:t>
            </a:r>
          </a:p>
          <a:p>
            <a:pPr algn="just"/>
            <a:r>
              <a:rPr lang="ru-RU" dirty="0" smtClean="0"/>
              <a:t>оставил после себя не только литературное наследие, но и ряд научных статей, которые актуальны и по сей день</a:t>
            </a:r>
            <a:r>
              <a:rPr lang="en-US" dirty="0" smtClean="0"/>
              <a:t>.</a:t>
            </a:r>
            <a:r>
              <a:rPr lang="ru-RU" dirty="0" smtClean="0"/>
              <a:t> </a:t>
            </a:r>
            <a:endParaRPr lang="en-US" dirty="0" smtClean="0"/>
          </a:p>
          <a:p>
            <a:endParaRPr lang="ru-RU" dirty="0" smtClean="0"/>
          </a:p>
          <a:p>
            <a:endParaRPr lang="ru-RU" dirty="0"/>
          </a:p>
        </p:txBody>
      </p:sp>
    </p:spTree>
    <p:extLst>
      <p:ext uri="{BB962C8B-B14F-4D97-AF65-F5344CB8AC3E}">
        <p14:creationId xmlns:p14="http://schemas.microsoft.com/office/powerpoint/2010/main" val="80111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Предпосылки деятельности</a:t>
            </a:r>
            <a:endParaRPr lang="ru-RU" b="1" dirty="0"/>
          </a:p>
        </p:txBody>
      </p:sp>
      <p:sp>
        <p:nvSpPr>
          <p:cNvPr id="3" name="Объект 2"/>
          <p:cNvSpPr>
            <a:spLocks noGrp="1"/>
          </p:cNvSpPr>
          <p:nvPr>
            <p:ph idx="1"/>
          </p:nvPr>
        </p:nvSpPr>
        <p:spPr/>
        <p:txBody>
          <a:bodyPr>
            <a:normAutofit fontScale="92500"/>
          </a:bodyPr>
          <a:lstStyle/>
          <a:p>
            <a:pPr algn="just"/>
            <a:r>
              <a:rPr lang="ru-RU" dirty="0" smtClean="0"/>
              <a:t>Страстно </a:t>
            </a:r>
            <a:r>
              <a:rPr lang="ru-RU" dirty="0"/>
              <a:t>увлёкся пенологией (наукой о наказании и исправлении, от </a:t>
            </a:r>
            <a:r>
              <a:rPr lang="ru-RU" dirty="0">
                <a:hlinkClick r:id="rId2" tooltip="Латинский язык"/>
              </a:rPr>
              <a:t>лат.</a:t>
            </a:r>
            <a:r>
              <a:rPr lang="ru-RU" dirty="0"/>
              <a:t> </a:t>
            </a:r>
            <a:r>
              <a:rPr lang="ru-RU" i="1" dirty="0" err="1"/>
              <a:t>poena</a:t>
            </a:r>
            <a:r>
              <a:rPr lang="ru-RU" dirty="0"/>
              <a:t> — наказание), руководствуясь высоким внутренним стремлением послужить Родине. Он считал себя специалистом по театру, новое увлечение называл </a:t>
            </a:r>
            <a:r>
              <a:rPr lang="ru-RU" i="1" dirty="0" err="1" smtClean="0"/>
              <a:t>тюремноведением</a:t>
            </a:r>
            <a:r>
              <a:rPr lang="ru-RU" dirty="0" smtClean="0"/>
              <a:t>, </a:t>
            </a:r>
            <a:r>
              <a:rPr lang="ru-RU" i="1" dirty="0" smtClean="0"/>
              <a:t>донкихотством</a:t>
            </a:r>
            <a:r>
              <a:rPr lang="ru-RU" dirty="0" smtClean="0"/>
              <a:t> </a:t>
            </a:r>
            <a:r>
              <a:rPr lang="ru-RU" dirty="0"/>
              <a:t>и работой не по профессии, задавал вопрос: «Разве тюрьма моя специальность?» </a:t>
            </a:r>
            <a:endParaRPr lang="ru-RU" dirty="0" smtClean="0"/>
          </a:p>
          <a:p>
            <a:pPr algn="just"/>
            <a:r>
              <a:rPr lang="ru-RU" dirty="0" smtClean="0"/>
              <a:t>Камер-юнкер </a:t>
            </a:r>
            <a:r>
              <a:rPr lang="ru-RU" dirty="0"/>
              <a:t>граф Соллогуб посетил поэта М.Ю. Лермонтова на гарнизонной Арсенальной гауптвахте в Санкт-Петербурге 20 марта 1840 г. </a:t>
            </a:r>
            <a:endParaRPr lang="ru-RU" dirty="0" smtClean="0"/>
          </a:p>
          <a:p>
            <a:pPr algn="just"/>
            <a:r>
              <a:rPr lang="ru-RU" dirty="0" smtClean="0"/>
              <a:t>В </a:t>
            </a:r>
            <a:r>
              <a:rPr lang="ru-RU" dirty="0"/>
              <a:t>повести «Тарантас» (1845) обозначена </a:t>
            </a:r>
            <a:r>
              <a:rPr lang="ru-RU" dirty="0" smtClean="0"/>
              <a:t>озабоченность Соллогуба содержанием </a:t>
            </a:r>
            <a:r>
              <a:rPr lang="ru-RU" dirty="0"/>
              <a:t>узников российских тюрем. Русский мужик обращается к власти: «Не больно весело, барин, сидеть в остроге. Духота такая, что не вытерпишь. На руках железы. Хочешь руки поднять — нельзя. Хочешь лечь — негде. Хочешь есть —вода тебе, да хлеб. Не приведи Бог попасть в острог!»</a:t>
            </a:r>
          </a:p>
        </p:txBody>
      </p:sp>
    </p:spTree>
    <p:extLst>
      <p:ext uri="{BB962C8B-B14F-4D97-AF65-F5344CB8AC3E}">
        <p14:creationId xmlns:p14="http://schemas.microsoft.com/office/powerpoint/2010/main" val="14986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dirty="0" smtClean="0">
                <a:latin typeface="+mn-lt"/>
              </a:rPr>
              <a:t>Исправление или наказание?</a:t>
            </a:r>
            <a:endParaRPr lang="ru-RU" dirty="0">
              <a:latin typeface="+mn-lt"/>
            </a:endParaRPr>
          </a:p>
        </p:txBody>
      </p:sp>
      <p:sp>
        <p:nvSpPr>
          <p:cNvPr id="3" name="Объект 2"/>
          <p:cNvSpPr>
            <a:spLocks noGrp="1"/>
          </p:cNvSpPr>
          <p:nvPr>
            <p:ph idx="1"/>
          </p:nvPr>
        </p:nvSpPr>
        <p:spPr/>
        <p:txBody>
          <a:bodyPr>
            <a:normAutofit fontScale="85000" lnSpcReduction="10000"/>
          </a:bodyPr>
          <a:lstStyle/>
          <a:p>
            <a:pPr algn="just"/>
            <a:r>
              <a:rPr lang="ru-RU" dirty="0"/>
              <a:t>Стоит обратить внимание на </a:t>
            </a:r>
            <a:r>
              <a:rPr lang="ru-RU" dirty="0" smtClean="0"/>
              <a:t>перечисление </a:t>
            </a:r>
            <a:r>
              <a:rPr lang="ru-RU" dirty="0"/>
              <a:t>в </a:t>
            </a:r>
            <a:r>
              <a:rPr lang="ru-RU" dirty="0" smtClean="0"/>
              <a:t>упомянутом фрагменте повести «Тарантас» мер </a:t>
            </a:r>
            <a:r>
              <a:rPr lang="ru-RU" dirty="0"/>
              <a:t>«исправления»: пыток, духоты, тесноты, </a:t>
            </a:r>
            <a:r>
              <a:rPr lang="ru-RU" dirty="0" smtClean="0"/>
              <a:t>лишения </a:t>
            </a:r>
            <a:r>
              <a:rPr lang="ru-RU" dirty="0"/>
              <a:t>прогулок, голода, ограничения сна и движения. </a:t>
            </a:r>
            <a:endParaRPr lang="ru-RU" dirty="0" smtClean="0"/>
          </a:p>
          <a:p>
            <a:pPr algn="just"/>
            <a:r>
              <a:rPr lang="ru-RU" dirty="0" smtClean="0"/>
              <a:t>Русское выражение </a:t>
            </a:r>
            <a:r>
              <a:rPr lang="ru-RU" i="1" dirty="0"/>
              <a:t>сидеть в остроге</a:t>
            </a:r>
            <a:r>
              <a:rPr lang="ru-RU" dirty="0"/>
              <a:t> очень точно передаёт обездвиженное состояние человека, выхваченного из социальной деятельности и принуждаемого </a:t>
            </a:r>
            <a:r>
              <a:rPr lang="ru-RU" i="1" dirty="0"/>
              <a:t>сидеть</a:t>
            </a:r>
            <a:r>
              <a:rPr lang="ru-RU" dirty="0" smtClean="0"/>
              <a:t>.</a:t>
            </a:r>
          </a:p>
          <a:p>
            <a:pPr algn="just"/>
            <a:r>
              <a:rPr lang="ru-RU" dirty="0"/>
              <a:t>Тюремное содержание, клеймение и каторжная депортация не воспитывают, а уничтожают суверенную личность, насилие никого не исправляет, как отмечает Соллогуб «общество наказывает не только преступника, но и себя</a:t>
            </a:r>
            <a:r>
              <a:rPr lang="ru-RU" dirty="0" smtClean="0"/>
              <a:t>».</a:t>
            </a:r>
            <a:r>
              <a:rPr lang="ru-RU" i="1" dirty="0" smtClean="0"/>
              <a:t> </a:t>
            </a:r>
            <a:endParaRPr lang="ru-RU" dirty="0" smtClean="0"/>
          </a:p>
          <a:p>
            <a:pPr algn="just"/>
            <a:r>
              <a:rPr lang="ru-RU" dirty="0" smtClean="0"/>
              <a:t>Писатель Эрнст фон </a:t>
            </a:r>
            <a:r>
              <a:rPr lang="ru-RU" dirty="0" err="1" smtClean="0"/>
              <a:t>Заламон</a:t>
            </a:r>
            <a:r>
              <a:rPr lang="ru-RU" dirty="0" smtClean="0"/>
              <a:t> описывает результаты такого процесса заключения: «</a:t>
            </a:r>
            <a:r>
              <a:rPr lang="ru-RU" dirty="0"/>
              <a:t>быть на положении товара, иметь личный номер, вот это и было хуже всего. Человек сам по себе от природы не ужасен, он становится таковым лишь тогда, когда начинает ощущать дух подчинения другому человеку. Истинный суверенитет всегда толерантен, поэтому он столь редко встречается</a:t>
            </a:r>
            <a:r>
              <a:rPr lang="ru-RU" dirty="0" smtClean="0"/>
              <a:t>».</a:t>
            </a:r>
            <a:endParaRPr lang="ru-RU" dirty="0"/>
          </a:p>
        </p:txBody>
      </p:sp>
    </p:spTree>
    <p:extLst>
      <p:ext uri="{BB962C8B-B14F-4D97-AF65-F5344CB8AC3E}">
        <p14:creationId xmlns:p14="http://schemas.microsoft.com/office/powerpoint/2010/main" val="268796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Теме наказания посвящены:</a:t>
            </a:r>
            <a:endParaRPr lang="ru-RU" b="1" dirty="0"/>
          </a:p>
        </p:txBody>
      </p:sp>
      <p:sp>
        <p:nvSpPr>
          <p:cNvPr id="3" name="Объект 2"/>
          <p:cNvSpPr>
            <a:spLocks noGrp="1"/>
          </p:cNvSpPr>
          <p:nvPr>
            <p:ph idx="1"/>
          </p:nvPr>
        </p:nvSpPr>
        <p:spPr/>
        <p:txBody>
          <a:bodyPr/>
          <a:lstStyle/>
          <a:p>
            <a:pPr marL="0" indent="0">
              <a:buNone/>
            </a:pPr>
            <a:endParaRPr lang="ru-RU" dirty="0" smtClean="0"/>
          </a:p>
          <a:p>
            <a:pPr algn="just"/>
            <a:r>
              <a:rPr lang="ru-RU" dirty="0" smtClean="0"/>
              <a:t>брошюра </a:t>
            </a:r>
            <a:r>
              <a:rPr lang="ru-RU" dirty="0"/>
              <a:t>«Об организации в России тюремного труда» (1866) </a:t>
            </a:r>
            <a:endParaRPr lang="ru-RU" dirty="0" smtClean="0"/>
          </a:p>
          <a:p>
            <a:pPr algn="just"/>
            <a:r>
              <a:rPr lang="ru-RU" dirty="0" smtClean="0"/>
              <a:t>брошюра </a:t>
            </a:r>
            <a:r>
              <a:rPr lang="ru-RU" dirty="0"/>
              <a:t>«</a:t>
            </a:r>
            <a:r>
              <a:rPr lang="ru-RU" dirty="0" err="1"/>
              <a:t>Титовские</a:t>
            </a:r>
            <a:r>
              <a:rPr lang="ru-RU" dirty="0"/>
              <a:t> казармы. Описание тюрьмы» (</a:t>
            </a:r>
            <a:r>
              <a:rPr lang="ru-RU" dirty="0" smtClean="0"/>
              <a:t>1867)</a:t>
            </a:r>
          </a:p>
          <a:p>
            <a:pPr algn="just"/>
            <a:r>
              <a:rPr lang="ru-RU" dirty="0" smtClean="0"/>
              <a:t>статья </a:t>
            </a:r>
            <a:r>
              <a:rPr lang="ru-RU" dirty="0"/>
              <a:t>«Тюрьмы и театры» (опубликованная в № 3, 9, 15 </a:t>
            </a:r>
            <a:r>
              <a:rPr lang="ru-RU" dirty="0" smtClean="0"/>
              <a:t>газеты </a:t>
            </a:r>
            <a:r>
              <a:rPr lang="ru-RU" dirty="0"/>
              <a:t>«Москва» за 1867</a:t>
            </a:r>
            <a:r>
              <a:rPr lang="ru-RU" dirty="0" smtClean="0"/>
              <a:t>)</a:t>
            </a:r>
          </a:p>
          <a:p>
            <a:pPr algn="just"/>
            <a:r>
              <a:rPr lang="ru-RU" dirty="0" smtClean="0"/>
              <a:t> статья «</a:t>
            </a:r>
            <a:r>
              <a:rPr lang="ru-RU" dirty="0"/>
              <a:t>О нашем исправительном правосудии» (</a:t>
            </a:r>
            <a:r>
              <a:rPr lang="ru-RU" dirty="0" smtClean="0"/>
              <a:t>1874)</a:t>
            </a:r>
          </a:p>
          <a:p>
            <a:pPr algn="just"/>
            <a:r>
              <a:rPr lang="ru-RU" dirty="0" smtClean="0"/>
              <a:t>переписка </a:t>
            </a:r>
            <a:r>
              <a:rPr lang="ru-RU" dirty="0"/>
              <a:t>с М.Н. Галкиным-</a:t>
            </a:r>
            <a:r>
              <a:rPr lang="ru-RU" dirty="0" err="1"/>
              <a:t>Враским</a:t>
            </a:r>
            <a:r>
              <a:rPr lang="ru-RU" dirty="0"/>
              <a:t> в период с 1865 по 1868 </a:t>
            </a:r>
            <a:r>
              <a:rPr lang="ru-RU" dirty="0" smtClean="0"/>
              <a:t>годы</a:t>
            </a:r>
          </a:p>
          <a:p>
            <a:pPr algn="just"/>
            <a:r>
              <a:rPr lang="ru-RU" dirty="0" smtClean="0"/>
              <a:t>Фрагменты литературных произведений</a:t>
            </a:r>
            <a:endParaRPr lang="ru-RU" dirty="0"/>
          </a:p>
        </p:txBody>
      </p:sp>
    </p:spTree>
    <p:extLst>
      <p:ext uri="{BB962C8B-B14F-4D97-AF65-F5344CB8AC3E}">
        <p14:creationId xmlns:p14="http://schemas.microsoft.com/office/powerpoint/2010/main" val="599658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Результаты деятельности</a:t>
            </a:r>
            <a:endParaRPr lang="ru-RU" b="1" dirty="0"/>
          </a:p>
        </p:txBody>
      </p:sp>
      <p:sp>
        <p:nvSpPr>
          <p:cNvPr id="3" name="Объект 2"/>
          <p:cNvSpPr>
            <a:spLocks noGrp="1"/>
          </p:cNvSpPr>
          <p:nvPr>
            <p:ph idx="1"/>
          </p:nvPr>
        </p:nvSpPr>
        <p:spPr/>
        <p:txBody>
          <a:bodyPr>
            <a:normAutofit/>
          </a:bodyPr>
          <a:lstStyle/>
          <a:p>
            <a:pPr marL="0" indent="0">
              <a:buNone/>
            </a:pPr>
            <a:endParaRPr lang="ru-RU" dirty="0" smtClean="0"/>
          </a:p>
          <a:p>
            <a:pPr algn="just"/>
            <a:r>
              <a:rPr lang="ru-RU" dirty="0" smtClean="0"/>
              <a:t>Уникальная </a:t>
            </a:r>
            <a:r>
              <a:rPr lang="ru-RU" dirty="0"/>
              <a:t>способность </a:t>
            </a:r>
            <a:r>
              <a:rPr lang="ru-RU" dirty="0" smtClean="0"/>
              <a:t>Соллогуба к </a:t>
            </a:r>
            <a:r>
              <a:rPr lang="ru-RU" dirty="0"/>
              <a:t>систематизации знаний, </a:t>
            </a:r>
            <a:r>
              <a:rPr lang="ru-RU" dirty="0" smtClean="0"/>
              <a:t>приводит к </a:t>
            </a:r>
            <a:r>
              <a:rPr lang="ru-RU" dirty="0"/>
              <a:t>созданию действенной отечественной классификации наказаний и тюрем, а в дальнейшем – к выработке понятийного аппарата учёного </a:t>
            </a:r>
            <a:r>
              <a:rPr lang="ru-RU" dirty="0" err="1" smtClean="0"/>
              <a:t>пенолога</a:t>
            </a:r>
            <a:r>
              <a:rPr lang="ru-RU" dirty="0" smtClean="0"/>
              <a:t>. </a:t>
            </a:r>
          </a:p>
          <a:p>
            <a:pPr algn="just"/>
            <a:r>
              <a:rPr lang="ru-RU" dirty="0" smtClean="0"/>
              <a:t>Автор утверждает, что </a:t>
            </a:r>
            <a:r>
              <a:rPr lang="ru-RU" dirty="0"/>
              <a:t>п</a:t>
            </a:r>
            <a:r>
              <a:rPr lang="ru-RU" dirty="0" smtClean="0"/>
              <a:t>енология - общественная </a:t>
            </a:r>
            <a:r>
              <a:rPr lang="ru-RU" dirty="0"/>
              <a:t>и философская </a:t>
            </a:r>
            <a:r>
              <a:rPr lang="ru-RU" dirty="0" smtClean="0"/>
              <a:t>дисциплина: «наука </a:t>
            </a:r>
            <a:r>
              <a:rPr lang="ru-RU" dirty="0"/>
              <a:t>преимущественно социальная и только относительно нравственная, тогда как филантропы видели в ней преимущественно сторону нравственную и не обращали внимания на социальную. В этом-то и заключаются все ошибки пенитенциарных стремлений»</a:t>
            </a:r>
            <a:endParaRPr lang="ru-RU" dirty="0" smtClean="0"/>
          </a:p>
        </p:txBody>
      </p:sp>
    </p:spTree>
    <p:extLst>
      <p:ext uri="{BB962C8B-B14F-4D97-AF65-F5344CB8AC3E}">
        <p14:creationId xmlns:p14="http://schemas.microsoft.com/office/powerpoint/2010/main" val="92318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Отношение к благотворительности и труду</a:t>
            </a:r>
            <a:endParaRPr lang="ru-RU" b="1" dirty="0"/>
          </a:p>
        </p:txBody>
      </p:sp>
      <p:sp>
        <p:nvSpPr>
          <p:cNvPr id="3" name="Объект 2"/>
          <p:cNvSpPr>
            <a:spLocks noGrp="1"/>
          </p:cNvSpPr>
          <p:nvPr>
            <p:ph idx="1"/>
          </p:nvPr>
        </p:nvSpPr>
        <p:spPr/>
        <p:txBody>
          <a:bodyPr>
            <a:normAutofit/>
          </a:bodyPr>
          <a:lstStyle/>
          <a:p>
            <a:pPr algn="just"/>
            <a:r>
              <a:rPr lang="ru-RU" dirty="0"/>
              <a:t>С</a:t>
            </a:r>
            <a:r>
              <a:rPr lang="ru-RU" dirty="0" smtClean="0"/>
              <a:t>читает</a:t>
            </a:r>
            <a:r>
              <a:rPr lang="ru-RU" dirty="0"/>
              <a:t>, что арестант – не нищий, а рабочий человек, именно так к нему и нужно относиться, не унижая подачками. От милостыни – игра и пьянство, которые являются спутниками арестантской праздности. Выход видится в организации тюремного труда, </a:t>
            </a:r>
            <a:r>
              <a:rPr lang="ru-RU" dirty="0" smtClean="0"/>
              <a:t>чтобы </a:t>
            </a:r>
            <a:r>
              <a:rPr lang="ru-RU" dirty="0"/>
              <a:t>арестант сам получал доход от своей </a:t>
            </a:r>
            <a:r>
              <a:rPr lang="ru-RU" dirty="0" smtClean="0"/>
              <a:t>работы. Ратует за: трудовые артели, церковные службы, библиотеки и сознательную самоорганизацию заключенных в деле исправления.</a:t>
            </a:r>
          </a:p>
          <a:p>
            <a:pPr algn="just"/>
            <a:r>
              <a:rPr lang="ru-RU" dirty="0" smtClean="0"/>
              <a:t>Пожертвования </a:t>
            </a:r>
            <a:r>
              <a:rPr lang="ru-RU" dirty="0"/>
              <a:t>правильно давать прямо на тюрьму и исправительные артели, а не в руки благотворительных комитетов, которые имеют огромный штат руководства и непрозрачные, пространные отчёты. </a:t>
            </a:r>
          </a:p>
        </p:txBody>
      </p:sp>
    </p:spTree>
    <p:extLst>
      <p:ext uri="{BB962C8B-B14F-4D97-AF65-F5344CB8AC3E}">
        <p14:creationId xmlns:p14="http://schemas.microsoft.com/office/powerpoint/2010/main" val="168580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Система пенитенциарной филантропии</a:t>
            </a:r>
            <a:endParaRPr lang="ru-RU" b="1" dirty="0"/>
          </a:p>
        </p:txBody>
      </p:sp>
      <p:sp>
        <p:nvSpPr>
          <p:cNvPr id="3" name="Объект 2"/>
          <p:cNvSpPr>
            <a:spLocks noGrp="1"/>
          </p:cNvSpPr>
          <p:nvPr>
            <p:ph idx="1"/>
          </p:nvPr>
        </p:nvSpPr>
        <p:spPr/>
        <p:txBody>
          <a:bodyPr/>
          <a:lstStyle/>
          <a:p>
            <a:pPr algn="just"/>
            <a:r>
              <a:rPr lang="ru-RU" dirty="0" smtClean="0"/>
              <a:t>Критикует </a:t>
            </a:r>
            <a:r>
              <a:rPr lang="ru-RU" dirty="0"/>
              <a:t>обязательную систему сбора пожертвований, мотивируя это бездельем </a:t>
            </a:r>
            <a:r>
              <a:rPr lang="ru-RU" dirty="0" smtClean="0"/>
              <a:t>штата руководства</a:t>
            </a:r>
            <a:r>
              <a:rPr lang="ru-RU" dirty="0"/>
              <a:t>: «Нас теперь едва ли не 60 директоров тюремного комитета в Москве. Скажите, ради Бога, неужели это управление?» </a:t>
            </a:r>
            <a:r>
              <a:rPr lang="ru-RU" dirty="0" smtClean="0"/>
              <a:t> </a:t>
            </a:r>
          </a:p>
          <a:p>
            <a:pPr algn="just"/>
            <a:r>
              <a:rPr lang="ru-RU" dirty="0" smtClean="0"/>
              <a:t>В России вместо </a:t>
            </a:r>
            <a:r>
              <a:rPr lang="ru-RU" dirty="0"/>
              <a:t>эффективной благотворительности и прозрачной финансовой деятельности – исчезает контроль за средствами, появляется формализм, а в отчётах «о заработках, о пожертвованиях ничего не сказано также об экономических суммах, которыми можно покрыть необходимые до крайности иногда расходы</a:t>
            </a:r>
            <a:r>
              <a:rPr lang="ru-RU" dirty="0" smtClean="0"/>
              <a:t>» (письмо </a:t>
            </a:r>
            <a:r>
              <a:rPr lang="ru-RU" dirty="0"/>
              <a:t>Галкину-</a:t>
            </a:r>
            <a:r>
              <a:rPr lang="ru-RU" dirty="0" err="1"/>
              <a:t>Враскому</a:t>
            </a:r>
            <a:r>
              <a:rPr lang="ru-RU" dirty="0"/>
              <a:t> от 3 мая </a:t>
            </a:r>
            <a:r>
              <a:rPr lang="ru-RU" dirty="0" smtClean="0"/>
              <a:t>1866 г.)</a:t>
            </a:r>
            <a:endParaRPr lang="ru-RU" dirty="0"/>
          </a:p>
        </p:txBody>
      </p:sp>
    </p:spTree>
    <p:extLst>
      <p:ext uri="{BB962C8B-B14F-4D97-AF65-F5344CB8AC3E}">
        <p14:creationId xmlns:p14="http://schemas.microsoft.com/office/powerpoint/2010/main" val="20785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Поиск исправительной модели пенитенциарной системы</a:t>
            </a:r>
            <a:endParaRPr lang="ru-RU" b="1" dirty="0"/>
          </a:p>
        </p:txBody>
      </p:sp>
      <p:sp>
        <p:nvSpPr>
          <p:cNvPr id="3" name="Объект 2"/>
          <p:cNvSpPr>
            <a:spLocks noGrp="1"/>
          </p:cNvSpPr>
          <p:nvPr>
            <p:ph idx="1"/>
          </p:nvPr>
        </p:nvSpPr>
        <p:spPr/>
        <p:txBody>
          <a:bodyPr>
            <a:normAutofit fontScale="92500"/>
          </a:bodyPr>
          <a:lstStyle/>
          <a:p>
            <a:pPr algn="just"/>
            <a:r>
              <a:rPr lang="ru-RU" dirty="0"/>
              <a:t>Одиночное заключение «потребно только для заключений предварительных и смирительных […] как мера дисциплинарная для тюрем исправительных и </a:t>
            </a:r>
            <a:r>
              <a:rPr lang="ru-RU" dirty="0" smtClean="0"/>
              <a:t>каторжных». Это </a:t>
            </a:r>
            <a:r>
              <a:rPr lang="ru-RU" dirty="0"/>
              <a:t>более гуманно чем депортация, поскольку последнее для многих </a:t>
            </a:r>
            <a:r>
              <a:rPr lang="ru-RU" dirty="0" smtClean="0"/>
              <a:t>арестантов означало </a:t>
            </a:r>
            <a:r>
              <a:rPr lang="ru-RU" dirty="0"/>
              <a:t>смертную казнь. </a:t>
            </a:r>
            <a:endParaRPr lang="ru-RU" dirty="0" smtClean="0"/>
          </a:p>
          <a:p>
            <a:pPr algn="just"/>
            <a:r>
              <a:rPr lang="ru-RU" dirty="0"/>
              <a:t>Одиночное заключение в России должно учитывать национальные особенности. Исправительный </a:t>
            </a:r>
            <a:r>
              <a:rPr lang="ru-RU" dirty="0" err="1"/>
              <a:t>мутизм</a:t>
            </a:r>
            <a:r>
              <a:rPr lang="ru-RU" dirty="0"/>
              <a:t> неприемлем. Разделение преступников необходимо только в</a:t>
            </a:r>
            <a:r>
              <a:rPr lang="ru-RU" dirty="0" smtClean="0"/>
              <a:t> </a:t>
            </a:r>
            <a:r>
              <a:rPr lang="ru-RU" dirty="0"/>
              <a:t>ночное </a:t>
            </a:r>
            <a:r>
              <a:rPr lang="ru-RU" dirty="0" smtClean="0"/>
              <a:t>время, </a:t>
            </a:r>
            <a:r>
              <a:rPr lang="ru-RU" dirty="0"/>
              <a:t>путем организации в тюрьмах </a:t>
            </a:r>
            <a:r>
              <a:rPr lang="ru-RU" i="1" dirty="0" smtClean="0"/>
              <a:t>дортуаров </a:t>
            </a:r>
            <a:r>
              <a:rPr lang="ru-RU" dirty="0" smtClean="0"/>
              <a:t>(изолированных друг от друга камер-спален).</a:t>
            </a:r>
          </a:p>
          <a:p>
            <a:pPr algn="just"/>
            <a:r>
              <a:rPr lang="ru-RU" dirty="0" smtClean="0"/>
              <a:t>Депортация везде </a:t>
            </a:r>
            <a:r>
              <a:rPr lang="ru-RU" dirty="0"/>
              <a:t>показала свою неэффективность в плане исправления, не говоря о бесчеловечности самого метода </a:t>
            </a:r>
            <a:r>
              <a:rPr lang="ru-RU" dirty="0" smtClean="0"/>
              <a:t>наказания. </a:t>
            </a:r>
            <a:r>
              <a:rPr lang="ru-RU" dirty="0"/>
              <a:t>Соллогуб приводит аргументы и вывод гуманиста и филантропа Иеремии Бентама о депортации – «никакого успеха в прошедшем, никакой надежды в будущем</a:t>
            </a:r>
            <a:r>
              <a:rPr lang="ru-RU" dirty="0" smtClean="0"/>
              <a:t>».</a:t>
            </a:r>
            <a:endParaRPr lang="ru-RU" dirty="0"/>
          </a:p>
        </p:txBody>
      </p:sp>
    </p:spTree>
    <p:extLst>
      <p:ext uri="{BB962C8B-B14F-4D97-AF65-F5344CB8AC3E}">
        <p14:creationId xmlns:p14="http://schemas.microsoft.com/office/powerpoint/2010/main" val="416549947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TotalTime>
  <Words>1185</Words>
  <Application>Microsoft Office PowerPoint</Application>
  <PresentationFormat>Широкоэкранный</PresentationFormat>
  <Paragraphs>72</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Century Gothic</vt:lpstr>
      <vt:lpstr>Wingdings 3</vt:lpstr>
      <vt:lpstr>Легкий дым</vt:lpstr>
      <vt:lpstr>Историко-философский анализ общественной деятельности В.А. Соллогуба как пенолога </vt:lpstr>
      <vt:lpstr>Научный опыт В.А. Соллогуба как пенолога </vt:lpstr>
      <vt:lpstr>Предпосылки деятельности</vt:lpstr>
      <vt:lpstr>Исправление или наказание?</vt:lpstr>
      <vt:lpstr>Теме наказания посвящены:</vt:lpstr>
      <vt:lpstr>Результаты деятельности</vt:lpstr>
      <vt:lpstr>Отношение к благотворительности и труду</vt:lpstr>
      <vt:lpstr>Система пенитенциарной филантропии</vt:lpstr>
      <vt:lpstr>Поиск исправительной модели пенитенциарной системы</vt:lpstr>
      <vt:lpstr>Критика евро-американского пенитенциарного эксперимента</vt:lpstr>
      <vt:lpstr>О наказании заключённых</vt:lpstr>
      <vt:lpstr>Оценка деятельности</vt:lpstr>
      <vt:lpstr>Библиография</vt:lpstr>
      <vt:lpstr>Библиография</vt:lpstr>
      <vt:lpstr>   Историко-философский анализ общественной деятельности  В.А. Соллогуба как пенолога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Историко-философский анализ общественной деятельности В.А. Соллогуба как пенолога</dc:title>
  <dc:creator>aleksey.pirogov2@outlook.com</dc:creator>
  <cp:lastModifiedBy>Лада</cp:lastModifiedBy>
  <cp:revision>35</cp:revision>
  <dcterms:created xsi:type="dcterms:W3CDTF">2020-11-16T19:28:08Z</dcterms:created>
  <dcterms:modified xsi:type="dcterms:W3CDTF">2020-11-17T19:57:05Z</dcterms:modified>
</cp:coreProperties>
</file>